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audio1.wav" ContentType="audio/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437" r:id="rId3"/>
    <p:sldId id="443" r:id="rId4"/>
    <p:sldId id="444" r:id="rId5"/>
    <p:sldId id="445" r:id="rId6"/>
    <p:sldId id="264"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E1B10B-2A76-4F2E-A58F-2798BD9F8142}">
          <p14:sldIdLst>
            <p14:sldId id="256"/>
            <p14:sldId id="437"/>
            <p14:sldId id="443"/>
            <p14:sldId id="444"/>
            <p14:sldId id="445"/>
          </p14:sldIdLst>
        </p14:section>
        <p14:section name="Untitled Section" id="{034719E0-9609-4B12-8514-095441BDE95D}">
          <p14:sldIdLst>
            <p14:sldId id="26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67318" autoAdjust="0"/>
  </p:normalViewPr>
  <p:slideViewPr>
    <p:cSldViewPr>
      <p:cViewPr varScale="1">
        <p:scale>
          <a:sx n="74" d="100"/>
          <a:sy n="74" d="100"/>
        </p:scale>
        <p:origin x="126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316B5C-3393-49F2-A4E4-5BCDB1D1665D}" type="datetimeFigureOut">
              <a:rPr lang="en-US" smtClean="0"/>
              <a:t>06-Oct-23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B685C1-2FA6-4576-86BB-7D54E372D013}" type="slidenum">
              <a:rPr lang="en-US" smtClean="0"/>
              <a:t>‹#›</a:t>
            </a:fld>
            <a:endParaRPr lang="en-US"/>
          </a:p>
        </p:txBody>
      </p:sp>
    </p:spTree>
    <p:extLst>
      <p:ext uri="{BB962C8B-B14F-4D97-AF65-F5344CB8AC3E}">
        <p14:creationId xmlns:p14="http://schemas.microsoft.com/office/powerpoint/2010/main" val="2789797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B685C1-2FA6-4576-86BB-7D54E372D013}" type="slidenum">
              <a:rPr lang="en-US" smtClean="0"/>
              <a:t>6</a:t>
            </a:fld>
            <a:endParaRPr lang="en-US"/>
          </a:p>
        </p:txBody>
      </p:sp>
    </p:spTree>
    <p:extLst>
      <p:ext uri="{BB962C8B-B14F-4D97-AF65-F5344CB8AC3E}">
        <p14:creationId xmlns:p14="http://schemas.microsoft.com/office/powerpoint/2010/main" val="2692550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6246B-8D68-4203-9564-CACB3B86F80F}" type="datetime1">
              <a:rPr lang="en-US" smtClean="0"/>
              <a:t>06-Oct-23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9579F9-5EEE-4B58-B566-DF0E9F5BBF08}" type="datetime1">
              <a:rPr lang="en-US" smtClean="0"/>
              <a:t>06-Oct-23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24EB6C-3F42-4923-8DBE-46FCDB15FDD0}" type="datetime1">
              <a:rPr lang="en-US" smtClean="0"/>
              <a:t>06-Oct-23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49E39C-9FDF-48B0-A839-CEA2A9916E70}" type="datetime1">
              <a:rPr lang="en-US" smtClean="0"/>
              <a:t>06-Oct-23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798255-1086-42E1-B8C2-E12713EB435A}" type="datetime1">
              <a:rPr lang="en-US" smtClean="0"/>
              <a:t>06-Oct-23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9E2EB7-FADA-460E-A7E7-D086FAFBC63B}" type="datetime1">
              <a:rPr lang="en-US" smtClean="0"/>
              <a:t>06-Oct-23</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3C8D85-32B6-41AC-B4D8-74243A640E3D}" type="datetime1">
              <a:rPr lang="en-US" smtClean="0"/>
              <a:t>06-Oct-23</a:t>
            </a:fld>
            <a:endParaRPr lang="en-US"/>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F791E4-5C8A-4254-BDFB-E08904317180}" type="datetime1">
              <a:rPr lang="en-US" smtClean="0"/>
              <a:t>06-Oct-23</a:t>
            </a:fld>
            <a:endParaRPr lang="en-US"/>
          </a:p>
        </p:txBody>
      </p:sp>
      <p:sp>
        <p:nvSpPr>
          <p:cNvPr id="4" name="Footer Placeholder 3"/>
          <p:cNvSpPr>
            <a:spLocks noGrp="1"/>
          </p:cNvSpPr>
          <p:nvPr>
            <p:ph type="ftr" sz="quarter" idx="11"/>
          </p:nvPr>
        </p:nvSpPr>
        <p:spPr/>
        <p:txBody>
          <a:bodyPr/>
          <a:lstStyle/>
          <a:p>
            <a:r>
              <a:rPr lang="en-US" smtClean="0"/>
              <a:t>Mathiazhagan P -Assistant Professor - Computer Application Drsnsrcas</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44F03D-5B5C-4B35-9FA6-018A959079B3}" type="datetime1">
              <a:rPr lang="en-US" smtClean="0"/>
              <a:t>06-Oct-23</a:t>
            </a:fld>
            <a:endParaRPr lang="en-US"/>
          </a:p>
        </p:txBody>
      </p:sp>
      <p:sp>
        <p:nvSpPr>
          <p:cNvPr id="3" name="Footer Placeholder 2"/>
          <p:cNvSpPr>
            <a:spLocks noGrp="1"/>
          </p:cNvSpPr>
          <p:nvPr>
            <p:ph type="ftr" sz="quarter" idx="11"/>
          </p:nvPr>
        </p:nvSpPr>
        <p:spPr/>
        <p:txBody>
          <a:bodyPr/>
          <a:lstStyle/>
          <a:p>
            <a:r>
              <a:rPr lang="en-US" smtClean="0"/>
              <a:t>Mathiazhagan P -Assistant Professor - Computer Application Drsnsrcas</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34446C-78A1-4EB2-8D88-CDA95B91E019}" type="datetime1">
              <a:rPr lang="en-US" smtClean="0"/>
              <a:t>06-Oct-23</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143D0C-B8DE-4D73-BE3C-95E3A4A17A8F}" type="datetime1">
              <a:rPr lang="en-US" smtClean="0"/>
              <a:t>06-Oct-23</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B9B75-D8FD-4ACD-B0DD-9FE4A3F878D0}" type="datetime1">
              <a:rPr lang="en-US" smtClean="0"/>
              <a:t>06-Oct-23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Mathiazhagan P -Assistant Professor - Computer Application Drsnsrcas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audio" Target="../media/audio1.wav"/><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3.png"/><Relationship Id="rId5" Type="http://schemas.openxmlformats.org/officeDocument/2006/relationships/audio" Target="../media/audio1.wav"/><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5714999"/>
          </a:xfrm>
        </p:spPr>
        <p:txBody>
          <a:bodyPr/>
          <a:lstStyle/>
          <a:p>
            <a:r>
              <a:rPr lang="en-US" b="1" dirty="0" smtClean="0"/>
              <a:t>DR SNSRCAS, CBE</a:t>
            </a:r>
            <a:r>
              <a:rPr lang="en-US" dirty="0" smtClean="0"/>
              <a:t/>
            </a:r>
            <a:br>
              <a:rPr lang="en-US" dirty="0" smtClean="0"/>
            </a:br>
            <a:r>
              <a:rPr lang="en-US" dirty="0"/>
              <a:t> Introduction to </a:t>
            </a:r>
            <a:r>
              <a:rPr lang="en-US"/>
              <a:t>Digital </a:t>
            </a:r>
            <a:r>
              <a:rPr lang="en-US" smtClean="0"/>
              <a:t>Forensics</a:t>
            </a:r>
            <a:br>
              <a:rPr lang="en-US" smtClean="0"/>
            </a:br>
            <a:r>
              <a:rPr lang="en-US"/>
              <a:t>21PCA213 </a:t>
            </a:r>
            <a:r>
              <a:rPr lang="en-US" b="1" dirty="0" smtClean="0">
                <a:solidFill>
                  <a:srgbClr val="00B050"/>
                </a:solidFill>
              </a:rPr>
              <a:t/>
            </a:r>
            <a:br>
              <a:rPr lang="en-US" b="1" dirty="0" smtClean="0">
                <a:solidFill>
                  <a:srgbClr val="00B050"/>
                </a:solidFill>
              </a:rPr>
            </a:br>
            <a:r>
              <a:rPr lang="en-US" b="1" dirty="0" smtClean="0">
                <a:solidFill>
                  <a:srgbClr val="C00000"/>
                </a:solidFill>
              </a:rPr>
              <a:t>I MCA  ODD SEM</a:t>
            </a:r>
            <a:br>
              <a:rPr lang="en-US" b="1" dirty="0" smtClean="0">
                <a:solidFill>
                  <a:srgbClr val="C00000"/>
                </a:solidFill>
              </a:rPr>
            </a:br>
            <a:r>
              <a:rPr lang="en-US" b="1" dirty="0" smtClean="0">
                <a:solidFill>
                  <a:srgbClr val="C00000"/>
                </a:solidFill>
              </a:rPr>
              <a:t>UNIT 1</a:t>
            </a:r>
            <a:br>
              <a:rPr lang="en-US" b="1" dirty="0" smtClean="0">
                <a:solidFill>
                  <a:srgbClr val="C00000"/>
                </a:solidFill>
              </a:rPr>
            </a:br>
            <a:r>
              <a:rPr lang="en-US" dirty="0"/>
              <a:t>Digital </a:t>
            </a:r>
            <a:r>
              <a:rPr lang="en-US" dirty="0" smtClean="0"/>
              <a:t>Forensics</a:t>
            </a:r>
            <a:endParaRPr lang="en-US" b="1" dirty="0">
              <a:solidFill>
                <a:srgbClr val="00B050"/>
              </a:solidFill>
            </a:endParaRPr>
          </a:p>
        </p:txBody>
      </p:sp>
      <p:pic>
        <p:nvPicPr>
          <p:cNvPr id="3" name="Google Shape;15;p13"/>
          <p:cNvPicPr preferRelativeResize="0"/>
          <p:nvPr/>
        </p:nvPicPr>
        <p:blipFill rotWithShape="1">
          <a:blip r:embed="rId2">
            <a:alphaModFix/>
          </a:blip>
          <a:srcRect/>
          <a:stretch/>
        </p:blipFill>
        <p:spPr>
          <a:xfrm>
            <a:off x="457200" y="431118"/>
            <a:ext cx="776790" cy="610630"/>
          </a:xfrm>
          <a:prstGeom prst="rect">
            <a:avLst/>
          </a:prstGeom>
          <a:noFill/>
          <a:ln>
            <a:noFill/>
          </a:ln>
        </p:spPr>
      </p:pic>
      <p:pic>
        <p:nvPicPr>
          <p:cNvPr id="4" name="Picture 3"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4653" y="304040"/>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p:cNvSpPr>
            <a:spLocks noGrp="1"/>
          </p:cNvSpPr>
          <p:nvPr>
            <p:ph type="dt" sz="half" idx="10"/>
          </p:nvPr>
        </p:nvSpPr>
        <p:spPr/>
        <p:txBody>
          <a:bodyPr/>
          <a:lstStyle/>
          <a:p>
            <a:fld id="{27CF00B3-77C8-4ADC-8A81-51596630359A}" type="datetime1">
              <a:rPr lang="en-US" smtClean="0"/>
              <a:t>06-Oct-23</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2729378767"/>
      </p:ext>
    </p:extLst>
  </p:cSld>
  <p:clrMapOvr>
    <a:masterClrMapping/>
  </p:clrMapOvr>
  <mc:AlternateContent xmlns:mc="http://schemas.openxmlformats.org/markup-compatibility/2006" xmlns:p14="http://schemas.microsoft.com/office/powerpoint/2010/main">
    <mc:Choice Requires="p14">
      <p:transition spd="slow" p14:dur="1500" advTm="18507">
        <p:split orient="vert"/>
      </p:transition>
    </mc:Choice>
    <mc:Fallback xmlns="">
      <p:transition spd="slow" advTm="18507">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dirty="0"/>
              <a:t> </a:t>
            </a:r>
            <a:r>
              <a:rPr lang="en-US" dirty="0" smtClean="0"/>
              <a:t>Digital </a:t>
            </a:r>
            <a:r>
              <a:rPr lang="en-US" dirty="0"/>
              <a:t>Forensics</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1166843"/>
            <a:ext cx="8684889" cy="5940088"/>
          </a:xfrm>
          <a:prstGeom prst="rect">
            <a:avLst/>
          </a:prstGeom>
        </p:spPr>
        <p:txBody>
          <a:bodyPr wrap="square">
            <a:spAutoFit/>
          </a:bodyPr>
          <a:lstStyle/>
          <a:p>
            <a:r>
              <a:rPr lang="en-US" dirty="0"/>
              <a:t>Digital forensics, also known as computer forensics or cyber forensics, is a branch of forensic science that focuses on the recovery, preservation, analysis, and presentation of electronic evidence in legal cases or investigations. It involves the application of various techniques and tools to examine digital devices and data for the purpose of uncovering evidence related to cybercrimes, fraud, data breaches, and other digital security incidents.</a:t>
            </a:r>
          </a:p>
          <a:p>
            <a:r>
              <a:rPr lang="en-US" dirty="0"/>
              <a:t>Here are some key aspects and components of digital forensics:</a:t>
            </a:r>
          </a:p>
          <a:p>
            <a:r>
              <a:rPr lang="en-US" b="1" dirty="0"/>
              <a:t>Evidence Collection:</a:t>
            </a:r>
            <a:r>
              <a:rPr lang="en-US" dirty="0"/>
              <a:t> Digital forensics begins with the collection of electronic evidence. This can include computers, smartphones, tablets, servers, storage devices, and network logs. Proper chain of custody procedures must be followed to ensure the integrity of the evidence.</a:t>
            </a:r>
          </a:p>
          <a:p>
            <a:r>
              <a:rPr lang="en-US" b="1" dirty="0"/>
              <a:t>Data Preservation:</a:t>
            </a:r>
            <a:r>
              <a:rPr lang="en-US" dirty="0"/>
              <a:t> Once evidence is collected, it's crucial to preserve it in a forensically sound manner. This involves creating a copy of the original data (often referred to as a forensic image) to prevent any tampering or alteration of the original evidence.</a:t>
            </a:r>
          </a:p>
          <a:p>
            <a:r>
              <a:rPr lang="en-US" b="1" dirty="0"/>
              <a:t>Analysis:</a:t>
            </a:r>
            <a:r>
              <a:rPr lang="en-US" dirty="0"/>
              <a:t> Forensic analysts examine the collected data to extract information relevant to the investigation. This can involve the recovery of deleted files, analyzing system logs, examining internet browsing history, and identifying suspicious or malicious activities.</a:t>
            </a:r>
          </a:p>
          <a:p>
            <a:pPr algn="just"/>
            <a:r>
              <a:rPr lang="en-US" dirty="0" smtClean="0"/>
              <a:t>Now </a:t>
            </a:r>
            <a:r>
              <a:rPr lang="en-US" dirty="0"/>
              <a:t>that you’ve seen how each stage is connected to each other, let’s look at some</a:t>
            </a:r>
          </a:p>
          <a:p>
            <a:pPr algn="just"/>
            <a:r>
              <a:rPr lang="en-US" dirty="0"/>
              <a:t>helpful principles for moving the product along each stage. We’ll explain how to use</a:t>
            </a:r>
          </a:p>
          <a:p>
            <a:pPr algn="just"/>
            <a:r>
              <a:rPr lang="en-US" dirty="0"/>
              <a:t>design sprints so that the process evolves over time instead of being defined only in</a:t>
            </a:r>
          </a:p>
          <a:p>
            <a:pPr algn="just"/>
            <a:r>
              <a:rPr lang="en-US" dirty="0"/>
              <a:t>the beginning</a:t>
            </a:r>
            <a:r>
              <a:rPr lang="en-US" dirty="0" smtClean="0"/>
              <a:t>.</a:t>
            </a:r>
          </a:p>
          <a:p>
            <a:pPr algn="just"/>
            <a:endParaRPr lang="en-US" sz="2000" dirty="0"/>
          </a:p>
        </p:txBody>
      </p:sp>
      <p:sp>
        <p:nvSpPr>
          <p:cNvPr id="7" name="Date Placeholder 6"/>
          <p:cNvSpPr>
            <a:spLocks noGrp="1"/>
          </p:cNvSpPr>
          <p:nvPr>
            <p:ph type="dt" sz="half" idx="10"/>
          </p:nvPr>
        </p:nvSpPr>
        <p:spPr/>
        <p:txBody>
          <a:bodyPr/>
          <a:lstStyle/>
          <a:p>
            <a:fld id="{7516EF71-D6F0-4BE8-8BD8-8EE6CB696BEB}" type="datetime1">
              <a:rPr lang="en-US" smtClean="0"/>
              <a:t>06-Oct-23</a:t>
            </a:fld>
            <a:endParaRPr lang="en-US"/>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2765592078"/>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4938" y="-864010"/>
            <a:ext cx="8534400" cy="5973763"/>
          </a:xfrm>
        </p:spPr>
        <p:txBody>
          <a:bodyPr>
            <a:normAutofit/>
          </a:bodyPr>
          <a:lstStyle/>
          <a:p>
            <a:pPr marL="0" indent="0" algn="ctr">
              <a:lnSpc>
                <a:spcPct val="170000"/>
              </a:lnSpc>
              <a:buNone/>
            </a:pPr>
            <a:r>
              <a:rPr lang="en-US" dirty="0"/>
              <a:t> </a:t>
            </a:r>
            <a:r>
              <a:rPr lang="en-US" dirty="0" smtClean="0"/>
              <a:t>Digital </a:t>
            </a:r>
            <a:r>
              <a:rPr lang="en-US" dirty="0"/>
              <a:t>Forensics</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1166843"/>
            <a:ext cx="8684889" cy="3139321"/>
          </a:xfrm>
          <a:prstGeom prst="rect">
            <a:avLst/>
          </a:prstGeom>
        </p:spPr>
        <p:txBody>
          <a:bodyPr wrap="square">
            <a:spAutoFit/>
          </a:bodyPr>
          <a:lstStyle/>
          <a:p>
            <a:pPr algn="just"/>
            <a:r>
              <a:rPr lang="en-US" dirty="0"/>
              <a:t>Similar to its Agile software counterpart, design sprints are 1-3 week sprints that</a:t>
            </a:r>
          </a:p>
          <a:p>
            <a:pPr algn="just"/>
            <a:r>
              <a:rPr lang="en-US" dirty="0"/>
              <a:t>focus on solving specific product and design issues. According to </a:t>
            </a:r>
            <a:r>
              <a:rPr lang="en-US" dirty="0" err="1"/>
              <a:t>Alok</a:t>
            </a:r>
            <a:r>
              <a:rPr lang="en-US" dirty="0"/>
              <a:t> Jain,</a:t>
            </a:r>
          </a:p>
          <a:p>
            <a:pPr algn="just"/>
            <a:r>
              <a:rPr lang="en-US" dirty="0"/>
              <a:t>UX Lead at 3Pillar, the three key elements to design sprints are collaboration,</a:t>
            </a:r>
          </a:p>
          <a:p>
            <a:pPr algn="just"/>
            <a:r>
              <a:rPr lang="en-US" dirty="0"/>
              <a:t>reduced handover friction, and team focus. In a nutshell, your documentation is</a:t>
            </a:r>
          </a:p>
          <a:p>
            <a:pPr algn="just"/>
            <a:r>
              <a:rPr lang="en-US" dirty="0"/>
              <a:t>a collaborative effort that must always focus on the user itself. Because you move</a:t>
            </a:r>
          </a:p>
          <a:p>
            <a:pPr algn="just"/>
            <a:r>
              <a:rPr lang="en-US" dirty="0"/>
              <a:t>quickly between each stage, you build momentum and minimize waste. More</a:t>
            </a:r>
          </a:p>
          <a:p>
            <a:pPr algn="just"/>
            <a:r>
              <a:rPr lang="en-US" dirty="0"/>
              <a:t>importantly, you’re tackling smaller problems which allows for more exploration</a:t>
            </a:r>
          </a:p>
          <a:p>
            <a:pPr algn="just"/>
            <a:r>
              <a:rPr lang="en-US" dirty="0"/>
              <a:t>and risk-taking.</a:t>
            </a:r>
          </a:p>
          <a:p>
            <a:pPr algn="just"/>
            <a:r>
              <a:rPr lang="en-US" dirty="0"/>
              <a:t>An extremely lean version of the complete cycle can be found here, but we’ll</a:t>
            </a:r>
          </a:p>
          <a:p>
            <a:pPr algn="just"/>
            <a:r>
              <a:rPr lang="en-US" dirty="0"/>
              <a:t>describe in detail below how to understand the product, design the product, and</a:t>
            </a:r>
          </a:p>
          <a:p>
            <a:pPr algn="just"/>
            <a:r>
              <a:rPr lang="en-US" dirty="0"/>
              <a:t>release and improve the product.</a:t>
            </a:r>
            <a:endParaRPr lang="en-US" sz="2000" dirty="0"/>
          </a:p>
        </p:txBody>
      </p:sp>
      <p:sp>
        <p:nvSpPr>
          <p:cNvPr id="7" name="Date Placeholder 6"/>
          <p:cNvSpPr>
            <a:spLocks noGrp="1"/>
          </p:cNvSpPr>
          <p:nvPr>
            <p:ph type="dt" sz="half" idx="10"/>
          </p:nvPr>
        </p:nvSpPr>
        <p:spPr>
          <a:xfrm>
            <a:off x="727303" y="5913437"/>
            <a:ext cx="2133600" cy="365125"/>
          </a:xfrm>
        </p:spPr>
        <p:txBody>
          <a:bodyPr/>
          <a:lstStyle/>
          <a:p>
            <a:fld id="{7516EF71-D6F0-4BE8-8BD8-8EE6CB696BEB}" type="datetime1">
              <a:rPr lang="en-US" smtClean="0"/>
              <a:t>06-Oct-23</a:t>
            </a:fld>
            <a:endParaRPr lang="en-US" dirty="0"/>
          </a:p>
        </p:txBody>
      </p:sp>
      <p:sp>
        <p:nvSpPr>
          <p:cNvPr id="8" name="Footer Placeholder 7"/>
          <p:cNvSpPr>
            <a:spLocks noGrp="1"/>
          </p:cNvSpPr>
          <p:nvPr>
            <p:ph type="ftr" sz="quarter" idx="11"/>
          </p:nvPr>
        </p:nvSpPr>
        <p:spPr/>
        <p:txBody>
          <a:bodyPr/>
          <a:lstStyle/>
          <a:p>
            <a:r>
              <a:rPr lang="en-US" dirty="0" err="1" smtClean="0"/>
              <a:t>Mathiazhagan</a:t>
            </a:r>
            <a:r>
              <a:rPr lang="en-US" dirty="0" smtClean="0"/>
              <a:t> P -Assistant Professor - Computer Application </a:t>
            </a:r>
            <a:r>
              <a:rPr lang="en-US" dirty="0" err="1" smtClean="0"/>
              <a:t>Drsnsrcas</a:t>
            </a:r>
            <a:endParaRPr lang="en-US" dirty="0"/>
          </a:p>
        </p:txBody>
      </p:sp>
      <p:sp>
        <p:nvSpPr>
          <p:cNvPr id="9" name="Rectangle 8"/>
          <p:cNvSpPr/>
          <p:nvPr/>
        </p:nvSpPr>
        <p:spPr>
          <a:xfrm>
            <a:off x="3447228" y="543725"/>
            <a:ext cx="1701748" cy="563231"/>
          </a:xfrm>
          <a:prstGeom prst="rect">
            <a:avLst/>
          </a:prstGeom>
        </p:spPr>
        <p:txBody>
          <a:bodyPr wrap="none">
            <a:spAutoFit/>
          </a:bodyPr>
          <a:lstStyle/>
          <a:p>
            <a:pPr algn="ctr">
              <a:lnSpc>
                <a:spcPct val="170000"/>
              </a:lnSpc>
            </a:pPr>
            <a:r>
              <a:rPr lang="en-US" dirty="0"/>
              <a:t>Digital Forensics</a:t>
            </a:r>
            <a:endParaRPr lang="en-US" b="1" dirty="0">
              <a:solidFill>
                <a:srgbClr val="00B0F0"/>
              </a:solidFill>
              <a:latin typeface="Times New Roman" pitchFamily="18" charset="0"/>
              <a:cs typeface="Times New Roman" pitchFamily="18" charset="0"/>
            </a:endParaRPr>
          </a:p>
        </p:txBody>
      </p:sp>
    </p:spTree>
    <p:extLst>
      <p:ext uri="{BB962C8B-B14F-4D97-AF65-F5344CB8AC3E}">
        <p14:creationId xmlns:p14="http://schemas.microsoft.com/office/powerpoint/2010/main" val="2062571610"/>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4938" y="-864010"/>
            <a:ext cx="8534400" cy="5973763"/>
          </a:xfrm>
        </p:spPr>
        <p:txBody>
          <a:bodyPr>
            <a:normAutofit/>
          </a:bodyPr>
          <a:lstStyle/>
          <a:p>
            <a:pPr marL="0" indent="0" algn="ctr">
              <a:lnSpc>
                <a:spcPct val="170000"/>
              </a:lnSpc>
              <a:buNone/>
            </a:pPr>
            <a:r>
              <a:rPr lang="en-US" dirty="0"/>
              <a:t> </a:t>
            </a:r>
            <a:r>
              <a:rPr lang="en-US" dirty="0" smtClean="0"/>
              <a:t>Digital </a:t>
            </a:r>
            <a:r>
              <a:rPr lang="en-US" dirty="0"/>
              <a:t>Forensics</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1166843"/>
            <a:ext cx="8684889" cy="5078313"/>
          </a:xfrm>
          <a:prstGeom prst="rect">
            <a:avLst/>
          </a:prstGeom>
        </p:spPr>
        <p:txBody>
          <a:bodyPr wrap="square">
            <a:spAutoFit/>
          </a:bodyPr>
          <a:lstStyle/>
          <a:p>
            <a:r>
              <a:rPr lang="en-US" b="1" dirty="0"/>
              <a:t>Recovery of Digital Artifacts:</a:t>
            </a:r>
            <a:r>
              <a:rPr lang="en-US" dirty="0"/>
              <a:t> Analysts look for digital artifacts, such as emails, chat logs, documents, images, and metadata, that can provide insights into a suspect's activities or intentions.</a:t>
            </a:r>
          </a:p>
          <a:p>
            <a:r>
              <a:rPr lang="en-US" b="1" dirty="0"/>
              <a:t>Timeline Reconstruction:</a:t>
            </a:r>
            <a:r>
              <a:rPr lang="en-US" dirty="0"/>
              <a:t> Creating a timeline of events is crucial in digital forensics. It helps investigators understand the sequence of actions and events that occurred on a digital device or network.</a:t>
            </a:r>
          </a:p>
          <a:p>
            <a:r>
              <a:rPr lang="en-US" b="1" dirty="0"/>
              <a:t>Malware Analysis:</a:t>
            </a:r>
            <a:r>
              <a:rPr lang="en-US" dirty="0"/>
              <a:t> In cases involving cyberattacks, digital forensics experts may analyze malware (malicious software) to understand how it works, where it came from, and its impact on the compromised systems.</a:t>
            </a:r>
          </a:p>
          <a:p>
            <a:r>
              <a:rPr lang="en-US" b="1" dirty="0"/>
              <a:t>Network Forensics:</a:t>
            </a:r>
            <a:r>
              <a:rPr lang="en-US" dirty="0"/>
              <a:t> This aspect of digital forensics focuses on examining network traffic and logs to identify security incidents, unauthorized access, or data breaches.</a:t>
            </a:r>
          </a:p>
          <a:p>
            <a:r>
              <a:rPr lang="en-US" b="1" dirty="0"/>
              <a:t>Expert Testimony:</a:t>
            </a:r>
            <a:r>
              <a:rPr lang="en-US" dirty="0"/>
              <a:t> Digital forensics experts often provide expert testimony in court to explain their findings and the significance of the digital evidence in the context of a legal case.</a:t>
            </a:r>
          </a:p>
          <a:p>
            <a:r>
              <a:rPr lang="en-US" b="1" dirty="0"/>
              <a:t>Legal and Ethical Considerations:</a:t>
            </a:r>
            <a:r>
              <a:rPr lang="en-US" dirty="0"/>
              <a:t> Digital forensics professionals must adhere to legal and ethical guidelines while conducting their investigations. This includes obtaining proper search warrants, respecting privacy rights, and handling evidence in a way that maintains its admissibility in court.</a:t>
            </a:r>
          </a:p>
        </p:txBody>
      </p:sp>
      <p:sp>
        <p:nvSpPr>
          <p:cNvPr id="7" name="Date Placeholder 6"/>
          <p:cNvSpPr>
            <a:spLocks noGrp="1"/>
          </p:cNvSpPr>
          <p:nvPr>
            <p:ph type="dt" sz="half" idx="10"/>
          </p:nvPr>
        </p:nvSpPr>
        <p:spPr>
          <a:xfrm>
            <a:off x="727303" y="5913437"/>
            <a:ext cx="2133600" cy="365125"/>
          </a:xfrm>
        </p:spPr>
        <p:txBody>
          <a:bodyPr/>
          <a:lstStyle/>
          <a:p>
            <a:fld id="{7516EF71-D6F0-4BE8-8BD8-8EE6CB696BEB}" type="datetime1">
              <a:rPr lang="en-US" smtClean="0"/>
              <a:t>06-Oct-23</a:t>
            </a:fld>
            <a:endParaRPr lang="en-US" dirty="0"/>
          </a:p>
        </p:txBody>
      </p:sp>
      <p:sp>
        <p:nvSpPr>
          <p:cNvPr id="8" name="Footer Placeholder 7"/>
          <p:cNvSpPr>
            <a:spLocks noGrp="1"/>
          </p:cNvSpPr>
          <p:nvPr>
            <p:ph type="ftr" sz="quarter" idx="11"/>
          </p:nvPr>
        </p:nvSpPr>
        <p:spPr/>
        <p:txBody>
          <a:bodyPr/>
          <a:lstStyle/>
          <a:p>
            <a:r>
              <a:rPr lang="en-US" dirty="0" err="1" smtClean="0"/>
              <a:t>Mathiazhagan</a:t>
            </a:r>
            <a:r>
              <a:rPr lang="en-US" dirty="0" smtClean="0"/>
              <a:t> P -Assistant Professor - Computer Application </a:t>
            </a:r>
            <a:r>
              <a:rPr lang="en-US" dirty="0" err="1" smtClean="0"/>
              <a:t>Drsnsrcas</a:t>
            </a:r>
            <a:endParaRPr lang="en-US" dirty="0"/>
          </a:p>
        </p:txBody>
      </p:sp>
      <p:sp>
        <p:nvSpPr>
          <p:cNvPr id="9" name="Rectangle 8"/>
          <p:cNvSpPr/>
          <p:nvPr/>
        </p:nvSpPr>
        <p:spPr>
          <a:xfrm>
            <a:off x="3591264" y="428100"/>
            <a:ext cx="1701748" cy="563231"/>
          </a:xfrm>
          <a:prstGeom prst="rect">
            <a:avLst/>
          </a:prstGeom>
        </p:spPr>
        <p:txBody>
          <a:bodyPr wrap="none">
            <a:spAutoFit/>
          </a:bodyPr>
          <a:lstStyle/>
          <a:p>
            <a:pPr algn="ctr">
              <a:lnSpc>
                <a:spcPct val="170000"/>
              </a:lnSpc>
            </a:pPr>
            <a:r>
              <a:rPr lang="en-US" dirty="0"/>
              <a:t>Digital Forensics</a:t>
            </a:r>
            <a:endParaRPr lang="en-US" b="1" dirty="0">
              <a:solidFill>
                <a:srgbClr val="00B0F0"/>
              </a:solidFill>
              <a:latin typeface="Times New Roman" pitchFamily="18" charset="0"/>
              <a:cs typeface="Times New Roman" pitchFamily="18" charset="0"/>
            </a:endParaRPr>
          </a:p>
        </p:txBody>
      </p:sp>
    </p:spTree>
    <p:extLst>
      <p:ext uri="{BB962C8B-B14F-4D97-AF65-F5344CB8AC3E}">
        <p14:creationId xmlns:p14="http://schemas.microsoft.com/office/powerpoint/2010/main" val="3080600062"/>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4938" y="-864010"/>
            <a:ext cx="8534400" cy="5973763"/>
          </a:xfrm>
        </p:spPr>
        <p:txBody>
          <a:bodyPr>
            <a:normAutofit/>
          </a:bodyPr>
          <a:lstStyle/>
          <a:p>
            <a:pPr marL="0" indent="0" algn="ctr">
              <a:lnSpc>
                <a:spcPct val="170000"/>
              </a:lnSpc>
              <a:buNone/>
            </a:pPr>
            <a:r>
              <a:rPr lang="en-US" dirty="0"/>
              <a:t> </a:t>
            </a:r>
            <a:r>
              <a:rPr lang="en-US" dirty="0" smtClean="0"/>
              <a:t>Digital </a:t>
            </a:r>
            <a:r>
              <a:rPr lang="en-US" dirty="0"/>
              <a:t>Forensics</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1166843"/>
            <a:ext cx="8684889" cy="3416320"/>
          </a:xfrm>
          <a:prstGeom prst="rect">
            <a:avLst/>
          </a:prstGeom>
        </p:spPr>
        <p:txBody>
          <a:bodyPr wrap="square">
            <a:spAutoFit/>
          </a:bodyPr>
          <a:lstStyle/>
          <a:p>
            <a:r>
              <a:rPr lang="en-US" b="1" dirty="0"/>
              <a:t>Cybercrime Investigations:</a:t>
            </a:r>
            <a:r>
              <a:rPr lang="en-US" dirty="0"/>
              <a:t> Digital forensics is commonly used in the investigation of various cybercrimes, including hacking, cyberbullying, identity theft, financial fraud, and intellectual property theft.</a:t>
            </a:r>
          </a:p>
          <a:p>
            <a:r>
              <a:rPr lang="en-US" b="1" dirty="0"/>
              <a:t>Incident Response:</a:t>
            </a:r>
            <a:r>
              <a:rPr lang="en-US" dirty="0"/>
              <a:t> Digital forensics is also crucial in incident response efforts, helping organizations identify the extent of a security breach, mitigate damage, and improve cybersecurity measures.</a:t>
            </a:r>
          </a:p>
          <a:p>
            <a:r>
              <a:rPr lang="en-US" b="1" dirty="0"/>
              <a:t>Tools and Software:</a:t>
            </a:r>
            <a:r>
              <a:rPr lang="en-US" dirty="0"/>
              <a:t> There are various specialized tools and software applications designed for digital forensics, including </a:t>
            </a:r>
            <a:r>
              <a:rPr lang="en-US" dirty="0" err="1"/>
              <a:t>EnCase</a:t>
            </a:r>
            <a:r>
              <a:rPr lang="en-US" dirty="0"/>
              <a:t>, FTK (Forensic Toolkit), Autopsy, and Wireshark, among others.</a:t>
            </a:r>
          </a:p>
          <a:p>
            <a:r>
              <a:rPr lang="en-US" dirty="0"/>
              <a:t>Digital forensics plays a crucial role in modern law enforcement, cybersecurity, and corporate investigations. It helps establish a trail of evidence, uncover the truth, and ensure the proper handling of digital evidence in legal proceedings.</a:t>
            </a:r>
          </a:p>
        </p:txBody>
      </p:sp>
      <p:sp>
        <p:nvSpPr>
          <p:cNvPr id="7" name="Date Placeholder 6"/>
          <p:cNvSpPr>
            <a:spLocks noGrp="1"/>
          </p:cNvSpPr>
          <p:nvPr>
            <p:ph type="dt" sz="half" idx="10"/>
          </p:nvPr>
        </p:nvSpPr>
        <p:spPr>
          <a:xfrm>
            <a:off x="727303" y="5913437"/>
            <a:ext cx="2133600" cy="365125"/>
          </a:xfrm>
        </p:spPr>
        <p:txBody>
          <a:bodyPr/>
          <a:lstStyle/>
          <a:p>
            <a:fld id="{7516EF71-D6F0-4BE8-8BD8-8EE6CB696BEB}" type="datetime1">
              <a:rPr lang="en-US" smtClean="0"/>
              <a:t>06-Oct-23</a:t>
            </a:fld>
            <a:endParaRPr lang="en-US" dirty="0"/>
          </a:p>
        </p:txBody>
      </p:sp>
      <p:sp>
        <p:nvSpPr>
          <p:cNvPr id="8" name="Footer Placeholder 7"/>
          <p:cNvSpPr>
            <a:spLocks noGrp="1"/>
          </p:cNvSpPr>
          <p:nvPr>
            <p:ph type="ftr" sz="quarter" idx="11"/>
          </p:nvPr>
        </p:nvSpPr>
        <p:spPr/>
        <p:txBody>
          <a:bodyPr/>
          <a:lstStyle/>
          <a:p>
            <a:r>
              <a:rPr lang="en-US" dirty="0" err="1" smtClean="0"/>
              <a:t>Mathiazhagan</a:t>
            </a:r>
            <a:r>
              <a:rPr lang="en-US" dirty="0" smtClean="0"/>
              <a:t> P -Assistant Professor - Computer Application </a:t>
            </a:r>
            <a:r>
              <a:rPr lang="en-US" dirty="0" err="1" smtClean="0"/>
              <a:t>Drsnsrcas</a:t>
            </a:r>
            <a:endParaRPr lang="en-US" dirty="0"/>
          </a:p>
        </p:txBody>
      </p:sp>
      <p:sp>
        <p:nvSpPr>
          <p:cNvPr id="10" name="Rectangle 9"/>
          <p:cNvSpPr/>
          <p:nvPr/>
        </p:nvSpPr>
        <p:spPr>
          <a:xfrm>
            <a:off x="3591264" y="220289"/>
            <a:ext cx="1701748" cy="563231"/>
          </a:xfrm>
          <a:prstGeom prst="rect">
            <a:avLst/>
          </a:prstGeom>
        </p:spPr>
        <p:txBody>
          <a:bodyPr wrap="none">
            <a:spAutoFit/>
          </a:bodyPr>
          <a:lstStyle/>
          <a:p>
            <a:pPr algn="ctr">
              <a:lnSpc>
                <a:spcPct val="170000"/>
              </a:lnSpc>
            </a:pPr>
            <a:r>
              <a:rPr lang="en-US" dirty="0"/>
              <a:t>Digital Forensics</a:t>
            </a:r>
            <a:endParaRPr lang="en-US" b="1" dirty="0">
              <a:solidFill>
                <a:srgbClr val="00B0F0"/>
              </a:solidFill>
              <a:latin typeface="Times New Roman" pitchFamily="18" charset="0"/>
              <a:cs typeface="Times New Roman" pitchFamily="18" charset="0"/>
            </a:endParaRPr>
          </a:p>
        </p:txBody>
      </p:sp>
    </p:spTree>
    <p:extLst>
      <p:ext uri="{BB962C8B-B14F-4D97-AF65-F5344CB8AC3E}">
        <p14:creationId xmlns:p14="http://schemas.microsoft.com/office/powerpoint/2010/main" val="1330985622"/>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smtClean="0"/>
          </a:p>
          <a:p>
            <a:pPr marL="0" indent="0">
              <a:buNone/>
            </a:pPr>
            <a:r>
              <a:rPr lang="en-US" dirty="0" smtClean="0"/>
              <a:t>			</a:t>
            </a:r>
            <a:r>
              <a:rPr lang="en-US" sz="6000" dirty="0" smtClean="0">
                <a:solidFill>
                  <a:srgbClr val="FF0000"/>
                </a:solidFill>
                <a:latin typeface="Algerian" pitchFamily="82" charset="0"/>
              </a:rPr>
              <a:t>THANK YOU</a:t>
            </a:r>
            <a:endParaRPr lang="en-US" sz="6000" dirty="0">
              <a:solidFill>
                <a:srgbClr val="FF0000"/>
              </a:solidFill>
              <a:latin typeface="Algerian" pitchFamily="82" charset="0"/>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4" name="Date Placeholder 3"/>
          <p:cNvSpPr>
            <a:spLocks noGrp="1"/>
          </p:cNvSpPr>
          <p:nvPr>
            <p:ph type="dt" sz="half" idx="10"/>
          </p:nvPr>
        </p:nvSpPr>
        <p:spPr/>
        <p:txBody>
          <a:bodyPr/>
          <a:lstStyle/>
          <a:p>
            <a:fld id="{4C72B472-122B-4BD8-856E-FB674B8BAEC4}" type="datetime1">
              <a:rPr lang="en-US" smtClean="0"/>
              <a:t>06-Oct-23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583377414"/>
      </p:ext>
    </p:extLst>
  </p:cSld>
  <p:clrMapOvr>
    <a:masterClrMapping/>
  </p:clrMapOvr>
  <mc:AlternateContent xmlns:mc="http://schemas.openxmlformats.org/markup-compatibility/2006" xmlns:p14="http://schemas.microsoft.com/office/powerpoint/2010/main">
    <mc:Choice Requires="p14">
      <p:transition spd="slow" p14:dur="1500" advTm="7700">
        <p:split orient="vert"/>
        <p:sndAc>
          <p:stSnd>
            <p:snd r:embed="rId5" name="arrow.wav"/>
          </p:stSnd>
        </p:sndAc>
      </p:transition>
    </mc:Choice>
    <mc:Fallback xmlns="">
      <p:transition spd="slow" advTm="7700">
        <p:split orient="vert"/>
        <p:sndAc>
          <p:stSnd>
            <p:snd r:embed="rId7"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434</TotalTime>
  <Words>823</Words>
  <Application>Microsoft Office PowerPoint</Application>
  <PresentationFormat>On-screen Show (4:3)</PresentationFormat>
  <Paragraphs>54</Paragraphs>
  <Slides>6</Slides>
  <Notes>1</Notes>
  <HiddenSlides>0</HiddenSlides>
  <MMClips>5</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Algerian</vt:lpstr>
      <vt:lpstr>Arial</vt:lpstr>
      <vt:lpstr>Calibri</vt:lpstr>
      <vt:lpstr>Times New Roman</vt:lpstr>
      <vt:lpstr>Office Theme</vt:lpstr>
      <vt:lpstr>DR SNSRCAS, CBE  Introduction to Digital Forensics 21PCA213  I MCA  ODD SEM UNIT 1 Digital Forensics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SNSRCAS, CBE MULTIMEDIA SYSTEM  UNIT I  WHAT IS MM SYSTEM</dc:title>
  <dc:creator>DELL 2021</dc:creator>
  <cp:lastModifiedBy>DELL 2021</cp:lastModifiedBy>
  <cp:revision>221</cp:revision>
  <dcterms:created xsi:type="dcterms:W3CDTF">2006-08-16T00:00:00Z</dcterms:created>
  <dcterms:modified xsi:type="dcterms:W3CDTF">2023-10-06T16:30:56Z</dcterms:modified>
</cp:coreProperties>
</file>